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48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C049F-FE41-4AFD-81F2-28880F3875B3}" type="datetimeFigureOut">
              <a:rPr lang="en-AU" smtClean="0"/>
              <a:t>13/02/2015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DDF5F-86AC-4CB9-BD21-F0412DADF77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57397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C049F-FE41-4AFD-81F2-28880F3875B3}" type="datetimeFigureOut">
              <a:rPr lang="en-AU" smtClean="0"/>
              <a:t>13/02/2015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DDF5F-86AC-4CB9-BD21-F0412DADF77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36501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C049F-FE41-4AFD-81F2-28880F3875B3}" type="datetimeFigureOut">
              <a:rPr lang="en-AU" smtClean="0"/>
              <a:t>13/02/2015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DDF5F-86AC-4CB9-BD21-F0412DADF77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38983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C049F-FE41-4AFD-81F2-28880F3875B3}" type="datetimeFigureOut">
              <a:rPr lang="en-AU" smtClean="0"/>
              <a:t>13/02/2015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DDF5F-86AC-4CB9-BD21-F0412DADF77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07123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C049F-FE41-4AFD-81F2-28880F3875B3}" type="datetimeFigureOut">
              <a:rPr lang="en-AU" smtClean="0"/>
              <a:t>13/02/2015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DDF5F-86AC-4CB9-BD21-F0412DADF77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57301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C049F-FE41-4AFD-81F2-28880F3875B3}" type="datetimeFigureOut">
              <a:rPr lang="en-AU" smtClean="0"/>
              <a:t>13/02/2015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DDF5F-86AC-4CB9-BD21-F0412DADF77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20566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C049F-FE41-4AFD-81F2-28880F3875B3}" type="datetimeFigureOut">
              <a:rPr lang="en-AU" smtClean="0"/>
              <a:t>13/02/2015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DDF5F-86AC-4CB9-BD21-F0412DADF77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19942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C049F-FE41-4AFD-81F2-28880F3875B3}" type="datetimeFigureOut">
              <a:rPr lang="en-AU" smtClean="0"/>
              <a:t>13/02/2015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DDF5F-86AC-4CB9-BD21-F0412DADF77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37416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C049F-FE41-4AFD-81F2-28880F3875B3}" type="datetimeFigureOut">
              <a:rPr lang="en-AU" smtClean="0"/>
              <a:t>13/02/2015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DDF5F-86AC-4CB9-BD21-F0412DADF77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29764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C049F-FE41-4AFD-81F2-28880F3875B3}" type="datetimeFigureOut">
              <a:rPr lang="en-AU" smtClean="0"/>
              <a:t>13/02/2015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DDF5F-86AC-4CB9-BD21-F0412DADF77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17196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C049F-FE41-4AFD-81F2-28880F3875B3}" type="datetimeFigureOut">
              <a:rPr lang="en-AU" smtClean="0"/>
              <a:t>13/02/2015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DDF5F-86AC-4CB9-BD21-F0412DADF77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90424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C049F-FE41-4AFD-81F2-28880F3875B3}" type="datetimeFigureOut">
              <a:rPr lang="en-AU" smtClean="0"/>
              <a:t>13/02/2015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DDF5F-86AC-4CB9-BD21-F0412DADF77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4589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1641475" y="258918"/>
            <a:ext cx="6413500" cy="5992811"/>
            <a:chOff x="1641475" y="827089"/>
            <a:chExt cx="6413500" cy="5992811"/>
          </a:xfrm>
        </p:grpSpPr>
        <p:sp>
          <p:nvSpPr>
            <p:cNvPr id="28" name="Flowchart: Connector 27"/>
            <p:cNvSpPr/>
            <p:nvPr/>
          </p:nvSpPr>
          <p:spPr bwMode="auto">
            <a:xfrm>
              <a:off x="1641475" y="827089"/>
              <a:ext cx="6413500" cy="5972175"/>
            </a:xfrm>
            <a:prstGeom prst="flowChartConnector">
              <a:avLst/>
            </a:prstGeom>
            <a:solidFill>
              <a:srgbClr val="000066"/>
            </a:solidFill>
            <a:ln w="158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AU">
                <a:solidFill>
                  <a:schemeClr val="bg1"/>
                </a:solidFill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222" name="TextBox 31"/>
            <p:cNvSpPr txBox="1">
              <a:spLocks noChangeArrowheads="1"/>
            </p:cNvSpPr>
            <p:nvPr/>
          </p:nvSpPr>
          <p:spPr bwMode="auto">
            <a:xfrm>
              <a:off x="3792539" y="6269038"/>
              <a:ext cx="2128837" cy="5508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600">
                  <a:solidFill>
                    <a:srgbClr val="FFFF66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600">
                  <a:solidFill>
                    <a:srgbClr val="FFFF66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600">
                  <a:solidFill>
                    <a:srgbClr val="FFFF66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600">
                  <a:solidFill>
                    <a:srgbClr val="FFFF66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600">
                  <a:solidFill>
                    <a:srgbClr val="FFFF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FFFF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FFFF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FFFF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FFFF66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AU" altLang="en-US" sz="2000" b="1">
                  <a:solidFill>
                    <a:schemeClr val="bg1"/>
                  </a:solidFill>
                  <a:latin typeface="Verdana" panose="020B0604030504040204" pitchFamily="34" charset="0"/>
                </a:rPr>
                <a:t>Heart</a:t>
              </a:r>
            </a:p>
            <a:p>
              <a:pPr algn="ctr"/>
              <a:r>
                <a:rPr lang="en-AU" altLang="en-US" sz="1000" b="1">
                  <a:solidFill>
                    <a:schemeClr val="bg1"/>
                  </a:solidFill>
                  <a:latin typeface="Verdana" panose="020B0604030504040204" pitchFamily="34" charset="0"/>
                </a:rPr>
                <a:t>Drive</a:t>
              </a:r>
            </a:p>
          </p:txBody>
        </p:sp>
        <p:sp>
          <p:nvSpPr>
            <p:cNvPr id="6149" name="TextBox 32"/>
            <p:cNvSpPr txBox="1">
              <a:spLocks noChangeArrowheads="1"/>
            </p:cNvSpPr>
            <p:nvPr/>
          </p:nvSpPr>
          <p:spPr bwMode="auto">
            <a:xfrm rot="-3889749">
              <a:off x="863601" y="2360633"/>
              <a:ext cx="2693987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600">
                  <a:solidFill>
                    <a:srgbClr val="FFFF66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600">
                  <a:solidFill>
                    <a:srgbClr val="FFFF66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600">
                  <a:solidFill>
                    <a:srgbClr val="FFFF66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600">
                  <a:solidFill>
                    <a:srgbClr val="FFFF66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600">
                  <a:solidFill>
                    <a:srgbClr val="FFFF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FFFF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FFFF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FFFF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FFFF66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AU" altLang="en-US" sz="2000" b="1">
                  <a:solidFill>
                    <a:schemeClr val="bg1"/>
                  </a:solidFill>
                  <a:latin typeface="Verdana" panose="020B0604030504040204" pitchFamily="34" charset="0"/>
                </a:rPr>
                <a:t>Head</a:t>
              </a:r>
              <a:br>
                <a:rPr lang="en-AU" altLang="en-US" sz="2000" b="1">
                  <a:solidFill>
                    <a:schemeClr val="bg1"/>
                  </a:solidFill>
                  <a:latin typeface="Verdana" panose="020B0604030504040204" pitchFamily="34" charset="0"/>
                </a:rPr>
              </a:br>
              <a:r>
                <a:rPr lang="en-AU" altLang="en-US" sz="1000" b="1">
                  <a:solidFill>
                    <a:schemeClr val="bg1"/>
                  </a:solidFill>
                  <a:latin typeface="Verdana" panose="020B0604030504040204" pitchFamily="34" charset="0"/>
                </a:rPr>
                <a:t>Know-how &amp; Strategies</a:t>
              </a:r>
            </a:p>
          </p:txBody>
        </p:sp>
        <p:sp>
          <p:nvSpPr>
            <p:cNvPr id="9224" name="TextBox 33"/>
            <p:cNvSpPr txBox="1">
              <a:spLocks noChangeArrowheads="1"/>
            </p:cNvSpPr>
            <p:nvPr/>
          </p:nvSpPr>
          <p:spPr bwMode="auto">
            <a:xfrm rot="3824168">
              <a:off x="6699251" y="2414608"/>
              <a:ext cx="1697037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600">
                  <a:solidFill>
                    <a:srgbClr val="FFFF66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600">
                  <a:solidFill>
                    <a:srgbClr val="FFFF66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600">
                  <a:solidFill>
                    <a:srgbClr val="FFFF66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600">
                  <a:solidFill>
                    <a:srgbClr val="FFFF66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600">
                  <a:solidFill>
                    <a:srgbClr val="FFFF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FFFF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FFFF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FFFF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FFFF66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AU" altLang="en-US" sz="2000" b="1">
                  <a:solidFill>
                    <a:schemeClr val="bg1"/>
                  </a:solidFill>
                  <a:latin typeface="Verdana" panose="020B0604030504040204" pitchFamily="34" charset="0"/>
                </a:rPr>
                <a:t>Body</a:t>
              </a:r>
            </a:p>
            <a:p>
              <a:pPr algn="ctr"/>
              <a:r>
                <a:rPr lang="en-AU" altLang="en-US" sz="1000" b="1">
                  <a:solidFill>
                    <a:schemeClr val="bg1"/>
                  </a:solidFill>
                  <a:latin typeface="Verdana" panose="020B0604030504040204" pitchFamily="34" charset="0"/>
                </a:rPr>
                <a:t>Behaviour</a:t>
              </a:r>
            </a:p>
          </p:txBody>
        </p:sp>
        <p:grpSp>
          <p:nvGrpSpPr>
            <p:cNvPr id="2" name="Group 45"/>
            <p:cNvGrpSpPr>
              <a:grpSpLocks/>
            </p:cNvGrpSpPr>
            <p:nvPr/>
          </p:nvGrpSpPr>
          <p:grpSpPr bwMode="auto">
            <a:xfrm>
              <a:off x="2295350" y="1291581"/>
              <a:ext cx="5048547" cy="4967070"/>
              <a:chOff x="9753738" y="1066975"/>
              <a:chExt cx="5453394" cy="5119397"/>
            </a:xfrm>
            <a:solidFill>
              <a:srgbClr val="0066FF"/>
            </a:solidFill>
          </p:grpSpPr>
          <p:sp>
            <p:nvSpPr>
              <p:cNvPr id="34" name="Flowchart: Connector 33"/>
              <p:cNvSpPr/>
              <p:nvPr/>
            </p:nvSpPr>
            <p:spPr bwMode="auto">
              <a:xfrm>
                <a:off x="9753738" y="1066975"/>
                <a:ext cx="5453394" cy="5119397"/>
              </a:xfrm>
              <a:prstGeom prst="flowChartConnector">
                <a:avLst/>
              </a:prstGeom>
              <a:grpFill/>
              <a:ln w="15875"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AU" dirty="0"/>
              </a:p>
            </p:txBody>
          </p:sp>
          <p:sp>
            <p:nvSpPr>
              <p:cNvPr id="10271" name="TextBox 37"/>
              <p:cNvSpPr txBox="1">
                <a:spLocks noChangeArrowheads="1"/>
              </p:cNvSpPr>
              <p:nvPr/>
            </p:nvSpPr>
            <p:spPr bwMode="auto">
              <a:xfrm>
                <a:off x="11767869" y="5643807"/>
                <a:ext cx="1701639" cy="4735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AU" sz="1200" b="1" dirty="0">
                    <a:solidFill>
                      <a:schemeClr val="bg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MANAGING UNCERTAINTY</a:t>
                </a:r>
              </a:p>
            </p:txBody>
          </p:sp>
          <p:sp>
            <p:nvSpPr>
              <p:cNvPr id="10272" name="TextBox 37"/>
              <p:cNvSpPr txBox="1">
                <a:spLocks noChangeArrowheads="1"/>
              </p:cNvSpPr>
              <p:nvPr/>
            </p:nvSpPr>
            <p:spPr bwMode="auto">
              <a:xfrm rot="16200000">
                <a:off x="9215252" y="3395608"/>
                <a:ext cx="1766069" cy="4986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AU" sz="1200" b="1" dirty="0">
                    <a:solidFill>
                      <a:schemeClr val="bg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INTERCULTURAL SENSITIVITY</a:t>
                </a:r>
              </a:p>
            </p:txBody>
          </p:sp>
          <p:sp>
            <p:nvSpPr>
              <p:cNvPr id="10273" name="TextBox 37"/>
              <p:cNvSpPr txBox="1">
                <a:spLocks noChangeArrowheads="1"/>
              </p:cNvSpPr>
              <p:nvPr/>
            </p:nvSpPr>
            <p:spPr bwMode="auto">
              <a:xfrm>
                <a:off x="11537425" y="1204383"/>
                <a:ext cx="2087480" cy="4735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AU" sz="1200" b="1" dirty="0">
                    <a:solidFill>
                      <a:schemeClr val="bg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INTERCULTURAL COMMUNICATION</a:t>
                </a:r>
              </a:p>
            </p:txBody>
          </p:sp>
          <p:sp>
            <p:nvSpPr>
              <p:cNvPr id="10274" name="TextBox 37"/>
              <p:cNvSpPr txBox="1">
                <a:spLocks noChangeArrowheads="1"/>
              </p:cNvSpPr>
              <p:nvPr/>
            </p:nvSpPr>
            <p:spPr bwMode="auto">
              <a:xfrm rot="5400000">
                <a:off x="14077326" y="3385002"/>
                <a:ext cx="1738999" cy="4986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AU" sz="1200" b="1" dirty="0">
                    <a:solidFill>
                      <a:schemeClr val="bg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BUILDING COMMITMENT</a:t>
                </a:r>
              </a:p>
            </p:txBody>
          </p:sp>
        </p:grpSp>
        <p:grpSp>
          <p:nvGrpSpPr>
            <p:cNvPr id="3" name="Group 52"/>
            <p:cNvGrpSpPr>
              <a:grpSpLocks/>
            </p:cNvGrpSpPr>
            <p:nvPr/>
          </p:nvGrpSpPr>
          <p:grpSpPr bwMode="auto">
            <a:xfrm>
              <a:off x="2871788" y="1925639"/>
              <a:ext cx="3994150" cy="3741737"/>
              <a:chOff x="3144583" y="1452160"/>
              <a:chExt cx="5068655" cy="4731459"/>
            </a:xfrm>
          </p:grpSpPr>
          <p:sp>
            <p:nvSpPr>
              <p:cNvPr id="29" name="Flowchart: Connector 28"/>
              <p:cNvSpPr/>
              <p:nvPr/>
            </p:nvSpPr>
            <p:spPr>
              <a:xfrm>
                <a:off x="3144583" y="1452160"/>
                <a:ext cx="5068655" cy="4731459"/>
              </a:xfrm>
              <a:prstGeom prst="flowChartConnector">
                <a:avLst/>
              </a:prstGeom>
              <a:solidFill>
                <a:srgbClr val="0070C0"/>
              </a:solidFill>
              <a:ln w="15875"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AU">
                  <a:solidFill>
                    <a:srgbClr val="FFFFFF"/>
                  </a:solidFill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6166" name="Rectangle 41"/>
              <p:cNvSpPr>
                <a:spLocks noChangeArrowheads="1"/>
              </p:cNvSpPr>
              <p:nvPr/>
            </p:nvSpPr>
            <p:spPr bwMode="auto">
              <a:xfrm rot="18320034">
                <a:off x="3117957" y="2592976"/>
                <a:ext cx="1388909" cy="5468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AU" altLang="en-US" sz="1100" b="1">
                    <a:solidFill>
                      <a:schemeClr val="bg1"/>
                    </a:solidFill>
                    <a:latin typeface="Verdana" panose="020B0604030504040204" pitchFamily="34" charset="0"/>
                  </a:rPr>
                  <a:t>Cultural </a:t>
                </a:r>
              </a:p>
              <a:p>
                <a:pPr algn="ctr"/>
                <a:r>
                  <a:rPr lang="en-AU" altLang="en-US" sz="1100" b="1">
                    <a:solidFill>
                      <a:schemeClr val="bg1"/>
                    </a:solidFill>
                    <a:latin typeface="Verdana" panose="020B0604030504040204" pitchFamily="34" charset="0"/>
                  </a:rPr>
                  <a:t>Awareness </a:t>
                </a:r>
              </a:p>
            </p:txBody>
          </p:sp>
          <p:sp>
            <p:nvSpPr>
              <p:cNvPr id="6167" name="Rectangle 42"/>
              <p:cNvSpPr>
                <a:spLocks noChangeArrowheads="1"/>
              </p:cNvSpPr>
              <p:nvPr/>
            </p:nvSpPr>
            <p:spPr bwMode="auto">
              <a:xfrm rot="18173597">
                <a:off x="6702212" y="4402641"/>
                <a:ext cx="1607825" cy="7616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AU" altLang="en-US" sz="1100" b="1">
                    <a:solidFill>
                      <a:schemeClr val="bg1"/>
                    </a:solidFill>
                    <a:latin typeface="Verdana" panose="020B0604030504040204" pitchFamily="34" charset="0"/>
                  </a:rPr>
                  <a:t>Reconciling </a:t>
                </a:r>
                <a:br>
                  <a:rPr lang="en-AU" altLang="en-US" sz="1100" b="1">
                    <a:solidFill>
                      <a:schemeClr val="bg1"/>
                    </a:solidFill>
                    <a:latin typeface="Verdana" panose="020B0604030504040204" pitchFamily="34" charset="0"/>
                  </a:rPr>
                </a:br>
                <a:r>
                  <a:rPr lang="en-AU" altLang="en-US" sz="1100" b="1">
                    <a:solidFill>
                      <a:schemeClr val="bg1"/>
                    </a:solidFill>
                    <a:latin typeface="Verdana" panose="020B0604030504040204" pitchFamily="34" charset="0"/>
                  </a:rPr>
                  <a:t>Stakeholders </a:t>
                </a:r>
              </a:p>
              <a:p>
                <a:pPr algn="ctr"/>
                <a:r>
                  <a:rPr lang="en-AU" altLang="en-US" sz="1100" b="1">
                    <a:solidFill>
                      <a:schemeClr val="bg1"/>
                    </a:solidFill>
                    <a:latin typeface="Verdana" panose="020B0604030504040204" pitchFamily="34" charset="0"/>
                  </a:rPr>
                  <a:t>Needs</a:t>
                </a:r>
              </a:p>
            </p:txBody>
          </p:sp>
          <p:sp>
            <p:nvSpPr>
              <p:cNvPr id="6168" name="Rectangle 43"/>
              <p:cNvSpPr>
                <a:spLocks noChangeArrowheads="1"/>
              </p:cNvSpPr>
              <p:nvPr/>
            </p:nvSpPr>
            <p:spPr bwMode="auto">
              <a:xfrm rot="-956732">
                <a:off x="4311018" y="1636841"/>
                <a:ext cx="1198669" cy="5640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AU" altLang="en-US" sz="1100" b="1">
                    <a:solidFill>
                      <a:schemeClr val="bg1"/>
                    </a:solidFill>
                    <a:latin typeface="Verdana" panose="020B0604030504040204" pitchFamily="34" charset="0"/>
                  </a:rPr>
                  <a:t>Active </a:t>
                </a:r>
              </a:p>
              <a:p>
                <a:pPr algn="ctr"/>
                <a:r>
                  <a:rPr lang="en-AU" altLang="en-US" sz="1100" b="1">
                    <a:solidFill>
                      <a:schemeClr val="bg1"/>
                    </a:solidFill>
                    <a:latin typeface="Verdana" panose="020B0604030504040204" pitchFamily="34" charset="0"/>
                  </a:rPr>
                  <a:t>Listening</a:t>
                </a:r>
              </a:p>
            </p:txBody>
          </p:sp>
          <p:sp>
            <p:nvSpPr>
              <p:cNvPr id="6169" name="Rectangle 44"/>
              <p:cNvSpPr>
                <a:spLocks noChangeArrowheads="1"/>
              </p:cNvSpPr>
              <p:nvPr/>
            </p:nvSpPr>
            <p:spPr bwMode="auto">
              <a:xfrm rot="21240542">
                <a:off x="5378130" y="5281233"/>
                <a:ext cx="1542363" cy="7589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AU" altLang="en-US" sz="1100" b="1">
                    <a:solidFill>
                      <a:schemeClr val="bg1"/>
                    </a:solidFill>
                    <a:latin typeface="Verdana" panose="020B0604030504040204" pitchFamily="34" charset="0"/>
                  </a:rPr>
                  <a:t>Openness to </a:t>
                </a:r>
              </a:p>
              <a:p>
                <a:pPr algn="ctr"/>
                <a:r>
                  <a:rPr lang="en-AU" altLang="en-US" sz="1100" b="1">
                    <a:solidFill>
                      <a:schemeClr val="bg1"/>
                    </a:solidFill>
                    <a:latin typeface="Verdana" panose="020B0604030504040204" pitchFamily="34" charset="0"/>
                  </a:rPr>
                  <a:t>Cultural </a:t>
                </a:r>
                <a:br>
                  <a:rPr lang="en-AU" altLang="en-US" sz="1100" b="1">
                    <a:solidFill>
                      <a:schemeClr val="bg1"/>
                    </a:solidFill>
                    <a:latin typeface="Verdana" panose="020B0604030504040204" pitchFamily="34" charset="0"/>
                  </a:rPr>
                </a:br>
                <a:r>
                  <a:rPr lang="en-AU" altLang="en-US" sz="1100" b="1">
                    <a:solidFill>
                      <a:schemeClr val="bg1"/>
                    </a:solidFill>
                    <a:latin typeface="Verdana" panose="020B0604030504040204" pitchFamily="34" charset="0"/>
                  </a:rPr>
                  <a:t>Complexity</a:t>
                </a:r>
              </a:p>
            </p:txBody>
          </p:sp>
          <p:sp>
            <p:nvSpPr>
              <p:cNvPr id="6170" name="Rectangle 45"/>
              <p:cNvSpPr>
                <a:spLocks noChangeArrowheads="1"/>
              </p:cNvSpPr>
              <p:nvPr/>
            </p:nvSpPr>
            <p:spPr bwMode="auto">
              <a:xfrm rot="4264800">
                <a:off x="3021744" y="3996154"/>
                <a:ext cx="1230801" cy="5468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AU" altLang="en-US" sz="1100" b="1">
                    <a:solidFill>
                      <a:schemeClr val="bg1"/>
                    </a:solidFill>
                    <a:latin typeface="Verdana" panose="020B0604030504040204" pitchFamily="34" charset="0"/>
                  </a:rPr>
                  <a:t>Attention </a:t>
                </a:r>
              </a:p>
              <a:p>
                <a:pPr algn="ctr"/>
                <a:r>
                  <a:rPr lang="en-AU" altLang="en-US" sz="1100" b="1">
                    <a:solidFill>
                      <a:schemeClr val="bg1"/>
                    </a:solidFill>
                    <a:latin typeface="Verdana" panose="020B0604030504040204" pitchFamily="34" charset="0"/>
                  </a:rPr>
                  <a:t>to Signals</a:t>
                </a:r>
              </a:p>
            </p:txBody>
          </p:sp>
          <p:sp>
            <p:nvSpPr>
              <p:cNvPr id="6171" name="Rectangle 46"/>
              <p:cNvSpPr>
                <a:spLocks noChangeArrowheads="1"/>
              </p:cNvSpPr>
              <p:nvPr/>
            </p:nvSpPr>
            <p:spPr bwMode="auto">
              <a:xfrm rot="1386380">
                <a:off x="5614010" y="1693996"/>
                <a:ext cx="1922765" cy="7589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AU" altLang="en-US" sz="1100" b="1">
                    <a:solidFill>
                      <a:schemeClr val="bg1"/>
                    </a:solidFill>
                    <a:latin typeface="Verdana" panose="020B0604030504040204" pitchFamily="34" charset="0"/>
                  </a:rPr>
                  <a:t>Adjusting</a:t>
                </a:r>
                <a:br>
                  <a:rPr lang="en-AU" altLang="en-US" sz="1100" b="1">
                    <a:solidFill>
                      <a:schemeClr val="bg1"/>
                    </a:solidFill>
                    <a:latin typeface="Verdana" panose="020B0604030504040204" pitchFamily="34" charset="0"/>
                  </a:rPr>
                </a:br>
                <a:r>
                  <a:rPr lang="en-AU" altLang="en-US" sz="1100" b="1">
                    <a:solidFill>
                      <a:schemeClr val="bg1"/>
                    </a:solidFill>
                    <a:latin typeface="Verdana" panose="020B0604030504040204" pitchFamily="34" charset="0"/>
                  </a:rPr>
                  <a:t> Communication </a:t>
                </a:r>
                <a:br>
                  <a:rPr lang="en-AU" altLang="en-US" sz="1100" b="1">
                    <a:solidFill>
                      <a:schemeClr val="bg1"/>
                    </a:solidFill>
                    <a:latin typeface="Verdana" panose="020B0604030504040204" pitchFamily="34" charset="0"/>
                  </a:rPr>
                </a:br>
                <a:r>
                  <a:rPr lang="en-AU" altLang="en-US" sz="1100" b="1">
                    <a:solidFill>
                      <a:schemeClr val="bg1"/>
                    </a:solidFill>
                    <a:latin typeface="Verdana" panose="020B0604030504040204" pitchFamily="34" charset="0"/>
                  </a:rPr>
                  <a:t>Style</a:t>
                </a:r>
              </a:p>
            </p:txBody>
          </p:sp>
          <p:sp>
            <p:nvSpPr>
              <p:cNvPr id="6172" name="Rectangle 47"/>
              <p:cNvSpPr>
                <a:spLocks noChangeArrowheads="1"/>
              </p:cNvSpPr>
              <p:nvPr/>
            </p:nvSpPr>
            <p:spPr bwMode="auto">
              <a:xfrm rot="4218362">
                <a:off x="6837209" y="2935631"/>
                <a:ext cx="1650089" cy="56609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AU" altLang="en-US" sz="1100" b="1">
                    <a:solidFill>
                      <a:schemeClr val="bg1"/>
                    </a:solidFill>
                    <a:latin typeface="Verdana" panose="020B0604030504040204" pitchFamily="34" charset="0"/>
                  </a:rPr>
                  <a:t>Building </a:t>
                </a:r>
              </a:p>
              <a:p>
                <a:pPr algn="ctr"/>
                <a:r>
                  <a:rPr lang="en-AU" altLang="en-US" sz="1100" b="1">
                    <a:solidFill>
                      <a:schemeClr val="bg1"/>
                    </a:solidFill>
                    <a:latin typeface="Verdana" panose="020B0604030504040204" pitchFamily="34" charset="0"/>
                  </a:rPr>
                  <a:t>Relationships</a:t>
                </a:r>
              </a:p>
            </p:txBody>
          </p:sp>
          <p:sp>
            <p:nvSpPr>
              <p:cNvPr id="6173" name="Rectangle 48"/>
              <p:cNvSpPr>
                <a:spLocks noChangeArrowheads="1"/>
              </p:cNvSpPr>
              <p:nvPr/>
            </p:nvSpPr>
            <p:spPr bwMode="auto">
              <a:xfrm rot="2023685">
                <a:off x="3853721" y="5044359"/>
                <a:ext cx="1414206" cy="7589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AU" altLang="en-US" sz="1100" b="1">
                    <a:solidFill>
                      <a:schemeClr val="bg1"/>
                    </a:solidFill>
                    <a:latin typeface="Verdana" panose="020B0604030504040204" pitchFamily="34" charset="0"/>
                  </a:rPr>
                  <a:t>Exploring </a:t>
                </a:r>
              </a:p>
              <a:p>
                <a:pPr algn="ctr"/>
                <a:r>
                  <a:rPr lang="en-AU" altLang="en-US" sz="1100" b="1">
                    <a:solidFill>
                      <a:schemeClr val="bg1"/>
                    </a:solidFill>
                    <a:latin typeface="Verdana" panose="020B0604030504040204" pitchFamily="34" charset="0"/>
                  </a:rPr>
                  <a:t>New </a:t>
                </a:r>
              </a:p>
              <a:p>
                <a:pPr algn="ctr"/>
                <a:r>
                  <a:rPr lang="en-AU" altLang="en-US" sz="1100" b="1">
                    <a:solidFill>
                      <a:schemeClr val="bg1"/>
                    </a:solidFill>
                    <a:latin typeface="Verdana" panose="020B0604030504040204" pitchFamily="34" charset="0"/>
                  </a:rPr>
                  <a:t>Approaches</a:t>
                </a:r>
              </a:p>
            </p:txBody>
          </p:sp>
        </p:grpSp>
        <p:grpSp>
          <p:nvGrpSpPr>
            <p:cNvPr id="4" name="Group 51"/>
            <p:cNvGrpSpPr>
              <a:grpSpLocks/>
            </p:cNvGrpSpPr>
            <p:nvPr/>
          </p:nvGrpSpPr>
          <p:grpSpPr bwMode="auto">
            <a:xfrm>
              <a:off x="3533776" y="2589213"/>
              <a:ext cx="2601913" cy="2398712"/>
              <a:chOff x="3694036" y="1952946"/>
              <a:chExt cx="3817785" cy="3440191"/>
            </a:xfrm>
          </p:grpSpPr>
          <p:sp>
            <p:nvSpPr>
              <p:cNvPr id="30" name="Flowchart: Connector 29"/>
              <p:cNvSpPr/>
              <p:nvPr/>
            </p:nvSpPr>
            <p:spPr>
              <a:xfrm>
                <a:off x="3752270" y="1952946"/>
                <a:ext cx="3759551" cy="3440191"/>
              </a:xfrm>
              <a:prstGeom prst="flowChartConnector">
                <a:avLst/>
              </a:prstGeom>
              <a:solidFill>
                <a:srgbClr val="00B0F0"/>
              </a:solidFill>
              <a:ln w="15875"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AU">
                  <a:solidFill>
                    <a:srgbClr val="FFFFFF"/>
                  </a:solidFill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6162" name="TextBox 34"/>
              <p:cNvSpPr txBox="1">
                <a:spLocks noChangeArrowheads="1"/>
              </p:cNvSpPr>
              <p:nvPr/>
            </p:nvSpPr>
            <p:spPr bwMode="auto">
              <a:xfrm rot="-2031075">
                <a:off x="3694036" y="2500845"/>
                <a:ext cx="2079770" cy="5052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AU" altLang="en-US" sz="1700" b="1">
                    <a:solidFill>
                      <a:schemeClr val="bg1"/>
                    </a:solidFill>
                    <a:latin typeface="Verdana" panose="020B0604030504040204" pitchFamily="34" charset="0"/>
                  </a:rPr>
                  <a:t>Mapping</a:t>
                </a:r>
              </a:p>
            </p:txBody>
          </p:sp>
          <p:sp>
            <p:nvSpPr>
              <p:cNvPr id="6163" name="TextBox 35"/>
              <p:cNvSpPr txBox="1">
                <a:spLocks noChangeArrowheads="1"/>
              </p:cNvSpPr>
              <p:nvPr/>
            </p:nvSpPr>
            <p:spPr bwMode="auto">
              <a:xfrm rot="4376067">
                <a:off x="6232323" y="3134231"/>
                <a:ext cx="1767911" cy="5193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AU" altLang="en-US" sz="1700" b="1">
                    <a:solidFill>
                      <a:schemeClr val="bg1"/>
                    </a:solidFill>
                    <a:latin typeface="Verdana" panose="020B0604030504040204" pitchFamily="34" charset="0"/>
                  </a:rPr>
                  <a:t>Bridging</a:t>
                </a:r>
              </a:p>
            </p:txBody>
          </p:sp>
          <p:sp>
            <p:nvSpPr>
              <p:cNvPr id="6164" name="TextBox 36"/>
              <p:cNvSpPr txBox="1">
                <a:spLocks noChangeArrowheads="1"/>
              </p:cNvSpPr>
              <p:nvPr/>
            </p:nvSpPr>
            <p:spPr bwMode="auto">
              <a:xfrm>
                <a:off x="4453278" y="4646101"/>
                <a:ext cx="2366508" cy="5076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AU" altLang="en-US" sz="1700" b="1">
                    <a:solidFill>
                      <a:schemeClr val="bg1"/>
                    </a:solidFill>
                    <a:latin typeface="Verdana" panose="020B0604030504040204" pitchFamily="34" charset="0"/>
                  </a:rPr>
                  <a:t>Integrating</a:t>
                </a:r>
              </a:p>
            </p:txBody>
          </p:sp>
        </p:grpSp>
        <p:grpSp>
          <p:nvGrpSpPr>
            <p:cNvPr id="5" name="Group 50"/>
            <p:cNvGrpSpPr>
              <a:grpSpLocks/>
            </p:cNvGrpSpPr>
            <p:nvPr/>
          </p:nvGrpSpPr>
          <p:grpSpPr bwMode="auto">
            <a:xfrm>
              <a:off x="4181475" y="3181350"/>
              <a:ext cx="1397000" cy="1335088"/>
              <a:chOff x="4560547" y="2875898"/>
              <a:chExt cx="2182265" cy="1775539"/>
            </a:xfrm>
          </p:grpSpPr>
          <p:sp>
            <p:nvSpPr>
              <p:cNvPr id="31" name="Flowchart: Connector 30"/>
              <p:cNvSpPr/>
              <p:nvPr/>
            </p:nvSpPr>
            <p:spPr>
              <a:xfrm>
                <a:off x="4560547" y="2875898"/>
                <a:ext cx="2182265" cy="1775539"/>
              </a:xfrm>
              <a:prstGeom prst="flowChartConnector">
                <a:avLst/>
              </a:prstGeom>
              <a:solidFill>
                <a:srgbClr val="99CCFF"/>
              </a:solidFill>
              <a:ln w="15875"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AU">
                  <a:solidFill>
                    <a:srgbClr val="000066"/>
                  </a:solidFill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6157" name="TextBox 37"/>
              <p:cNvSpPr txBox="1">
                <a:spLocks noChangeArrowheads="1"/>
              </p:cNvSpPr>
              <p:nvPr/>
            </p:nvSpPr>
            <p:spPr bwMode="auto">
              <a:xfrm>
                <a:off x="4885408" y="3076465"/>
                <a:ext cx="1708614" cy="3274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AU" altLang="en-US" sz="1000" b="1">
                    <a:solidFill>
                      <a:srgbClr val="000099"/>
                    </a:solidFill>
                    <a:latin typeface="Verdana" panose="020B0604030504040204" pitchFamily="34" charset="0"/>
                  </a:rPr>
                  <a:t>Knowledge</a:t>
                </a:r>
              </a:p>
            </p:txBody>
          </p:sp>
          <p:sp>
            <p:nvSpPr>
              <p:cNvPr id="6158" name="TextBox 38"/>
              <p:cNvSpPr txBox="1">
                <a:spLocks noChangeArrowheads="1"/>
              </p:cNvSpPr>
              <p:nvPr/>
            </p:nvSpPr>
            <p:spPr bwMode="auto">
              <a:xfrm rot="5400000">
                <a:off x="5778789" y="3587190"/>
                <a:ext cx="916271" cy="3846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AU" altLang="en-US" sz="1000" b="1">
                    <a:solidFill>
                      <a:srgbClr val="000099"/>
                    </a:solidFill>
                    <a:latin typeface="Verdana" panose="020B0604030504040204" pitchFamily="34" charset="0"/>
                  </a:rPr>
                  <a:t>Skills</a:t>
                </a:r>
              </a:p>
            </p:txBody>
          </p:sp>
          <p:sp>
            <p:nvSpPr>
              <p:cNvPr id="6159" name="TextBox 39"/>
              <p:cNvSpPr txBox="1">
                <a:spLocks noChangeArrowheads="1"/>
              </p:cNvSpPr>
              <p:nvPr/>
            </p:nvSpPr>
            <p:spPr bwMode="auto">
              <a:xfrm rot="-5400000">
                <a:off x="4148408" y="3554465"/>
                <a:ext cx="1627752" cy="3846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AU" altLang="en-US" sz="1000" b="1">
                    <a:solidFill>
                      <a:srgbClr val="000099"/>
                    </a:solidFill>
                    <a:latin typeface="Verdana" panose="020B0604030504040204" pitchFamily="34" charset="0"/>
                  </a:rPr>
                  <a:t>Strategies</a:t>
                </a:r>
              </a:p>
            </p:txBody>
          </p:sp>
          <p:sp>
            <p:nvSpPr>
              <p:cNvPr id="6160" name="TextBox 40"/>
              <p:cNvSpPr txBox="1">
                <a:spLocks noChangeArrowheads="1"/>
              </p:cNvSpPr>
              <p:nvPr/>
            </p:nvSpPr>
            <p:spPr bwMode="auto">
              <a:xfrm>
                <a:off x="4939964" y="4091962"/>
                <a:ext cx="1592062" cy="3274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rgbClr val="FFFF66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AU" altLang="en-US" sz="1000" b="1">
                    <a:solidFill>
                      <a:srgbClr val="000099"/>
                    </a:solidFill>
                    <a:latin typeface="Verdana" panose="020B0604030504040204" pitchFamily="34" charset="0"/>
                  </a:rPr>
                  <a:t>Practices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081145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37</Words>
  <Application>Microsoft Office PowerPoint</Application>
  <PresentationFormat>Widescreen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MS PGothic</vt:lpstr>
      <vt:lpstr>Arial</vt:lpstr>
      <vt:lpstr>Calibri</vt:lpstr>
      <vt:lpstr>Calibri Light</vt:lpstr>
      <vt:lpstr>Verdana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Kees hoefslot</dc:creator>
  <cp:lastModifiedBy>Kees hoefslot</cp:lastModifiedBy>
  <cp:revision>1</cp:revision>
  <dcterms:created xsi:type="dcterms:W3CDTF">2015-02-13T03:51:30Z</dcterms:created>
  <dcterms:modified xsi:type="dcterms:W3CDTF">2015-02-13T03:52:51Z</dcterms:modified>
</cp:coreProperties>
</file>